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DejaVu Sans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8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5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524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58114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83808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25840" y="409788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25840" y="1825560"/>
            <a:ext cx="51310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838080" y="4097880"/>
            <a:ext cx="10514880" cy="2075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ceHolder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formatClick to edit Master title style</a:t>
            </a: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pPr lvl="6"/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r>
              <a:rPr lang="en-US"/>
              <a:t>Seventh Outline LevelClick to edit Master text styles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11/19/14</a:t>
            </a:r>
            <a:endParaRPr>
              <a:latin typeface="+mn-lt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AF737CC8-A607-4C7B-BDA2-4F2E05FC997E}" type="slidenum">
              <a:rPr lang="en-US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formatClick to edit Master title style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r>
              <a:rPr lang="en-US"/>
              <a:t>Seventh Outline LevelClick to edit Master text styles</a:t>
            </a:r>
            <a:endParaRPr/>
          </a:p>
          <a:p>
            <a:pPr lvl="1"/>
            <a:r>
              <a:rPr lang="en-US"/>
              <a:t>Second level</a:t>
            </a:r>
            <a:endParaRPr/>
          </a:p>
          <a:p>
            <a:pPr lvl="2"/>
            <a:r>
              <a:rPr lang="en-US"/>
              <a:t>Third level</a:t>
            </a:r>
            <a:endParaRPr/>
          </a:p>
          <a:p>
            <a:pPr lvl="3"/>
            <a:r>
              <a:rPr lang="en-US"/>
              <a:t>Fourth level</a:t>
            </a:r>
            <a:endParaRPr/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11/19/14</a:t>
            </a:r>
            <a:endParaRPr>
              <a:latin typeface="+mn-lt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CE92E379-906F-402E-AE47-572D8714B01B}" type="slidenum">
              <a:rPr lang="en-US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11/19/14</a:t>
            </a:r>
            <a:endParaRPr>
              <a:latin typeface="+mn-lt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ABB1F8BB-DA6C-4005-A684-B627F658D73E}" type="slidenum">
              <a:rPr lang="en-US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27653" name="PlaceHolder 4"/>
          <p:cNvSpPr>
            <a:spLocks noGrp="1"/>
          </p:cNvSpPr>
          <p:nvPr>
            <p:ph type="title"/>
          </p:nvPr>
        </p:nvSpPr>
        <p:spPr bwMode="auto">
          <a:xfrm>
            <a:off x="609600" y="273050"/>
            <a:ext cx="109728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</a:t>
            </a: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728325" cy="3976687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pPr lvl="6"/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PlaceHolder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formatClick to edit Master title style</a:t>
            </a: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r>
              <a:rPr lang="en-US"/>
              <a:t>Seventh Outline LevelClick to edit Master text styles</a:t>
            </a:r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11/19/14</a:t>
            </a:r>
            <a:endParaRPr>
              <a:latin typeface="+mn-lt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46B01FAF-4C55-4A37-8F3C-D263BA7D751F}" type="slidenum">
              <a:rPr lang="en-US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PlaceHolder 1"/>
          <p:cNvSpPr>
            <a:spLocks noGrp="1"/>
          </p:cNvSpPr>
          <p:nvPr>
            <p:ph type="title"/>
          </p:nvPr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the title text formatClick to edit Master title style</a:t>
            </a:r>
          </a:p>
        </p:txBody>
      </p:sp>
      <p:sp>
        <p:nvSpPr>
          <p:cNvPr id="150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11/19/14</a:t>
            </a:r>
            <a:endParaRPr>
              <a:latin typeface="+mn-lt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52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313D0B27-4617-4E05-90BA-3B3B2B28ABCC}" type="slidenum">
              <a:rPr lang="en-US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728325" cy="3976687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outline text format</a:t>
            </a:r>
            <a:endParaRPr/>
          </a:p>
          <a:p>
            <a:pPr lvl="1"/>
            <a:r>
              <a:rPr lang="en-US"/>
              <a:t>Second Outline Level</a:t>
            </a:r>
            <a:endParaRPr/>
          </a:p>
          <a:p>
            <a:pPr lvl="2"/>
            <a:r>
              <a:rPr lang="en-US"/>
              <a:t>Third Outline Level</a:t>
            </a:r>
            <a:endParaRPr/>
          </a:p>
          <a:p>
            <a:pPr lvl="3"/>
            <a:r>
              <a:rPr lang="en-US"/>
              <a:t>Fourth Outline Level</a:t>
            </a:r>
            <a:endParaRPr/>
          </a:p>
          <a:p>
            <a:pPr lvl="4"/>
            <a:r>
              <a:rPr lang="en-US"/>
              <a:t>Fifth Outline Level</a:t>
            </a:r>
            <a:endParaRPr/>
          </a:p>
          <a:p>
            <a:pPr lvl="5"/>
            <a:r>
              <a:rPr lang="en-US"/>
              <a:t>Sixth Outline Level</a:t>
            </a:r>
            <a:endParaRPr/>
          </a:p>
          <a:p>
            <a:pPr lvl="6"/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Shape 1"/>
          <p:cNvSpPr txBox="1">
            <a:spLocks noChangeArrowheads="1"/>
          </p:cNvSpPr>
          <p:nvPr/>
        </p:nvSpPr>
        <p:spPr bwMode="auto">
          <a:xfrm>
            <a:off x="839788" y="457200"/>
            <a:ext cx="39322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
</a:t>
            </a:r>
            <a:endParaRPr lang="en-US">
              <a:cs typeface="DejaVu Sans"/>
            </a:endParaRPr>
          </a:p>
        </p:txBody>
      </p:sp>
      <p:pic>
        <p:nvPicPr>
          <p:cNvPr id="67587" name="Picture Placeholder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88" y="987425"/>
            <a:ext cx="61722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Shape 2"/>
          <p:cNvSpPr txBox="1">
            <a:spLocks noChangeArrowheads="1"/>
          </p:cNvSpPr>
          <p:nvPr/>
        </p:nvSpPr>
        <p:spPr bwMode="auto">
          <a:xfrm>
            <a:off x="839788" y="2057400"/>
            <a:ext cx="3932237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cs typeface="DejaVu Sans"/>
              </a:rPr>
              <a:t>Legislative Activity from the Perspective of Developing Nebraska Integrated Management Planning Authority</a:t>
            </a:r>
            <a:endParaRPr lang="en-US">
              <a:cs typeface="DejaVu Sans"/>
            </a:endParaRPr>
          </a:p>
        </p:txBody>
      </p:sp>
      <p:sp>
        <p:nvSpPr>
          <p:cNvPr id="67589" name="CustomShape 3"/>
          <p:cNvSpPr>
            <a:spLocks noChangeArrowheads="1"/>
          </p:cNvSpPr>
          <p:nvPr/>
        </p:nvSpPr>
        <p:spPr bwMode="auto">
          <a:xfrm>
            <a:off x="679450" y="406400"/>
            <a:ext cx="43624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cs typeface="DejaVu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9788" y="457200"/>
            <a:ext cx="3686175" cy="2584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Nebraska’s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Unicameral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Legislature</a:t>
            </a:r>
            <a:endParaRPr lang="en-US" sz="54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alibri Light" pitchFamily="34" charset="0"/>
                <a:cs typeface="DejaVu Sans"/>
              </a:rPr>
              <a:t>
</a:t>
            </a:r>
            <a:endParaRPr lang="en-US">
              <a:cs typeface="DejaVu Sans"/>
            </a:endParaRPr>
          </a:p>
        </p:txBody>
      </p:sp>
      <p:sp>
        <p:nvSpPr>
          <p:cNvPr id="76803" name="TextShape 2"/>
          <p:cNvSpPr txBox="1">
            <a:spLocks noChangeArrowheads="1"/>
          </p:cNvSpPr>
          <p:nvPr/>
        </p:nvSpPr>
        <p:spPr bwMode="auto">
          <a:xfrm>
            <a:off x="914400" y="1550988"/>
            <a:ext cx="10515600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Education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Health care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Military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Insurance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Banking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Small business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1 attorney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3 farmers</a:t>
            </a:r>
            <a:endParaRPr lang="en-US">
              <a:cs typeface="DejaVu Sans"/>
            </a:endParaRPr>
          </a:p>
        </p:txBody>
      </p:sp>
      <p:sp>
        <p:nvSpPr>
          <p:cNvPr id="76804" name="CustomShape 3"/>
          <p:cNvSpPr>
            <a:spLocks noChangeArrowheads="1"/>
          </p:cNvSpPr>
          <p:nvPr/>
        </p:nvSpPr>
        <p:spPr bwMode="auto">
          <a:xfrm>
            <a:off x="1895475" y="373063"/>
            <a:ext cx="82057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5400" b="1">
                <a:solidFill>
                  <a:srgbClr val="FFC000"/>
                </a:solidFill>
                <a:latin typeface="Calibri" pitchFamily="34" charset="0"/>
                <a:cs typeface="DejaVu Sans"/>
              </a:rPr>
              <a:t>Your new state senators - 18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Shape 1"/>
          <p:cNvSpPr txBox="1">
            <a:spLocks noChangeArrowheads="1"/>
          </p:cNvSpPr>
          <p:nvPr/>
        </p:nvSpPr>
        <p:spPr bwMode="auto">
          <a:xfrm>
            <a:off x="1524000" y="1122363"/>
            <a:ext cx="9144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6000" b="1">
                <a:solidFill>
                  <a:srgbClr val="203864"/>
                </a:solidFill>
                <a:latin typeface="Calibri Light" pitchFamily="34" charset="0"/>
                <a:cs typeface="DejaVu Sans"/>
              </a:rPr>
              <a:t>What does this mean for the legislative process?</a:t>
            </a:r>
            <a:endParaRPr lang="en-US">
              <a:cs typeface="DejaVu Sans"/>
            </a:endParaRPr>
          </a:p>
        </p:txBody>
      </p:sp>
      <p:sp>
        <p:nvSpPr>
          <p:cNvPr id="77827" name="TextShape 2"/>
          <p:cNvSpPr txBox="1">
            <a:spLocks noChangeArrowheads="1"/>
          </p:cNvSpPr>
          <p:nvPr/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Shape 1"/>
          <p:cNvSpPr txBox="1">
            <a:spLocks noChangeArrowheads="1"/>
          </p:cNvSpPr>
          <p:nvPr/>
        </p:nvSpPr>
        <p:spPr bwMode="auto">
          <a:xfrm>
            <a:off x="1524000" y="2408238"/>
            <a:ext cx="9144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6000" b="1">
                <a:solidFill>
                  <a:srgbClr val="203864"/>
                </a:solidFill>
                <a:latin typeface="Calibri Light" pitchFamily="34" charset="0"/>
                <a:cs typeface="DejaVu Sans"/>
              </a:rPr>
              <a:t>How does the current state of the legislature affect integrated management planning?</a:t>
            </a:r>
            <a:endParaRPr lang="en-US">
              <a:cs typeface="DejaVu Sans"/>
            </a:endParaRPr>
          </a:p>
        </p:txBody>
      </p:sp>
      <p:sp>
        <p:nvSpPr>
          <p:cNvPr id="78851" name="TextShape 2"/>
          <p:cNvSpPr txBox="1">
            <a:spLocks noChangeArrowheads="1"/>
          </p:cNvSpPr>
          <p:nvPr/>
        </p:nvSpPr>
        <p:spPr bwMode="auto">
          <a:xfrm>
            <a:off x="1524000" y="3602038"/>
            <a:ext cx="91440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75" y="241300"/>
            <a:ext cx="1989138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Shape 1"/>
          <p:cNvSpPr txBox="1">
            <a:spLocks noChangeArrowheads="1"/>
          </p:cNvSpPr>
          <p:nvPr/>
        </p:nvSpPr>
        <p:spPr bwMode="auto">
          <a:xfrm>
            <a:off x="642938" y="2395538"/>
            <a:ext cx="10515600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pPr algn="ctr">
              <a:lnSpc>
                <a:spcPct val="150000"/>
              </a:lnSpc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DejaVu Sans"/>
              </a:rPr>
              <a:t>“</a:t>
            </a:r>
            <a:r>
              <a:rPr lang="en-US" sz="2800">
                <a:solidFill>
                  <a:srgbClr val="000000"/>
                </a:solidFill>
                <a:latin typeface="Calibri" pitchFamily="34" charset="0"/>
                <a:cs typeface="DejaVu Sans"/>
              </a:rPr>
              <a:t>Water is Nebraska’s issue of the decade,” Gov. Heineman said. . . . . As long as I am Governor, Nebraska will never forget that our priority is agriculture and the needs of our agricultural producers, nor will we ignore the needs of our cities.”  </a:t>
            </a:r>
            <a:r>
              <a:rPr lang="en-US" sz="2800" i="1">
                <a:solidFill>
                  <a:srgbClr val="000000"/>
                </a:solidFill>
                <a:latin typeface="Calibri" pitchFamily="34" charset="0"/>
                <a:cs typeface="DejaVu Sans"/>
              </a:rPr>
              <a:t>Governor’s press release, January, 2006</a:t>
            </a:r>
            <a:endParaRPr lang="en-US" sz="2800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Institutional Knowledge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80899" name="TextShape 2"/>
          <p:cNvSpPr txBox="1">
            <a:spLocks noChangeArrowheads="1"/>
          </p:cNvSpPr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Most experienced senators elected in 2008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When did the integrated management process become law?  2004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Have to rely on special interests and past water policy stakeholders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Issue is Complex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81923" name="TextShape 2"/>
          <p:cNvSpPr txBox="1">
            <a:spLocks noChangeArrowheads="1"/>
          </p:cNvSpPr>
          <p:nvPr/>
        </p:nvSpPr>
        <p:spPr bwMode="auto">
          <a:xfrm>
            <a:off x="838200" y="151765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Water Policy Task Force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49 members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Consensus of statewide and diverse stakeholders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Major water policy change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Technical and time consuming</a:t>
            </a:r>
          </a:p>
          <a:p>
            <a:pPr lvl="1"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Interstate compacts and other agreements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Drought/Flooding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Federal law – Endangered Species, CWA, CSO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</a:pP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Doesn’t Help: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82947" name="TextShape 2"/>
          <p:cNvSpPr txBox="1">
            <a:spLocks noChangeArrowheads="1"/>
          </p:cNvSpPr>
          <p:nvPr/>
        </p:nvSpPr>
        <p:spPr bwMode="auto">
          <a:xfrm>
            <a:off x="838200" y="1481138"/>
            <a:ext cx="10515600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Legislature has limited access to the state agencies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Lawsuits, legislation, lawsuits, legislation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Takes time to let the laws work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LB 1098 – major legislation this year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Rules and Regulations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Ready for applications – some major players who voted on 1098 will be done in 2016</a:t>
            </a:r>
          </a:p>
          <a:p>
            <a:pPr lvl="1"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What it means . . . .</a:t>
            </a:r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pPr>
              <a:lnSpc>
                <a:spcPct val="90000"/>
              </a:lnSpc>
            </a:pP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Stop Whining – It’s Not That Bad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83971" name="TextShape 2"/>
          <p:cNvSpPr txBox="1">
            <a:spLocks noChangeArrowheads="1"/>
          </p:cNvSpPr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New blood = new ideas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New perspective on stale issues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Stakeholder baggage – have a chance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Sense of urgency – work harder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What’s It To You?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84995" name="TextShape 2"/>
          <p:cNvSpPr txBox="1">
            <a:spLocks noChangeArrowheads="1"/>
          </p:cNvSpPr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Take advantage of timing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Find leaders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Stakeholder commitment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  <a:cs typeface="DejaVu Sans"/>
              </a:rPr>
              <a:t>Everyone has a responsibility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Unique Nebraska Legislature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68611" name="TextShape 2"/>
          <p:cNvSpPr txBox="1">
            <a:spLocks noChangeArrowheads="1"/>
          </p:cNvSpPr>
          <p:nvPr/>
        </p:nvSpPr>
        <p:spPr bwMode="auto">
          <a:xfrm>
            <a:off x="850900" y="1747838"/>
            <a:ext cx="105156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Nonpartisan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Party not listed on ballot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No formal party alignments or groups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Leadership not based on party</a:t>
            </a:r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One house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Only senators, no House of Representatives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Process open to public</a:t>
            </a:r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History - 1937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69635" name="TextShape 2"/>
          <p:cNvSpPr txBox="1">
            <a:spLocks noChangeArrowheads="1"/>
          </p:cNvSpPr>
          <p:nvPr/>
        </p:nvSpPr>
        <p:spPr bwMode="auto">
          <a:xfrm>
            <a:off x="838200" y="1397000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George Norris: Core problem with American democracy – dysfunctional legislatures - “where parties and partisanship predominate, economy and efficiency disappear.”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Leadership is not partisan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Chairmanships – secret ballot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Distinct, independent legislative branch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But . . .term limits = more polarizing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Unicameral Structure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70659" name="TextShape 2"/>
          <p:cNvSpPr txBox="1">
            <a:spLocks noChangeArrowheads="1"/>
          </p:cNvSpPr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49 members, around 37,000 in each district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4-year terms/2 consecutive term limit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90 day/60 day sessions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14 standing committees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>
                <a:solidFill>
                  <a:srgbClr val="000000"/>
                </a:solidFill>
                <a:latin typeface="Calibri" pitchFamily="34" charset="0"/>
                <a:cs typeface="DejaVu Sans"/>
              </a:rPr>
              <a:t>Every senator serves on a committee every day of the work week</a:t>
            </a:r>
            <a:endParaRPr lang="en-US">
              <a:cs typeface="DejaVu Sans"/>
            </a:endParaRPr>
          </a:p>
          <a:p>
            <a:pPr>
              <a:lnSpc>
                <a:spcPct val="90000"/>
              </a:lnSpc>
            </a:pP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Shape 1"/>
          <p:cNvSpPr txBox="1">
            <a:spLocks noChangeArrowheads="1"/>
          </p:cNvSpPr>
          <p:nvPr/>
        </p:nvSpPr>
        <p:spPr bwMode="auto">
          <a:xfrm>
            <a:off x="1009650" y="209550"/>
            <a:ext cx="10515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en-US" sz="4000" b="1">
                <a:solidFill>
                  <a:srgbClr val="0070C0"/>
                </a:solidFill>
                <a:latin typeface="Calibri" pitchFamily="34" charset="0"/>
                <a:cs typeface="DejaVu Sans"/>
              </a:rPr>
              <a:t>Natural Resources Committee</a:t>
            </a:r>
            <a:endParaRPr lang="en-US" sz="4000" b="1">
              <a:solidFill>
                <a:srgbClr val="0070C0"/>
              </a:solidFill>
              <a:cs typeface="DejaVu Sans"/>
            </a:endParaRPr>
          </a:p>
        </p:txBody>
      </p:sp>
      <p:pic>
        <p:nvPicPr>
          <p:cNvPr id="7168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2266950"/>
            <a:ext cx="2617788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2638" y="1433513"/>
            <a:ext cx="20891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" y="4735513"/>
            <a:ext cx="21240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12300" y="4202113"/>
            <a:ext cx="2038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37275" y="4456113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29413" y="2170113"/>
            <a:ext cx="21240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9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68738" y="1608138"/>
            <a:ext cx="2617787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0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6300" y="4187825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314325" y="1538288"/>
            <a:ext cx="4225925" cy="4152900"/>
          </a:xfrm>
          <a:prstGeom prst="rect">
            <a:avLst/>
          </a:prstGeom>
        </p:spPr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dirty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Bill </a:t>
            </a: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Introduction</a:t>
            </a:r>
            <a:endParaRPr dirty="0">
              <a:latin typeface="+mn-lt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Committee Hearing</a:t>
            </a:r>
            <a:endParaRPr dirty="0">
              <a:latin typeface="+mn-lt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General File</a:t>
            </a:r>
            <a:endParaRPr dirty="0">
              <a:latin typeface="+mn-lt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Select File</a:t>
            </a:r>
            <a:endParaRPr dirty="0">
              <a:latin typeface="+mn-lt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Final Reading</a:t>
            </a:r>
            <a:endParaRPr dirty="0">
              <a:latin typeface="+mn-lt"/>
              <a:ea typeface="+mn-ea"/>
              <a:cs typeface="+mn-cs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Governor</a:t>
            </a:r>
            <a:endParaRPr dirty="0">
              <a:latin typeface="+mn-lt"/>
              <a:ea typeface="+mn-ea"/>
              <a:cs typeface="+mn-cs"/>
            </a:endParaRPr>
          </a:p>
        </p:txBody>
      </p:sp>
      <p:pic>
        <p:nvPicPr>
          <p:cNvPr id="727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013" y="1965325"/>
            <a:ext cx="520382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8" name="CustomShape 2"/>
          <p:cNvSpPr>
            <a:spLocks noChangeArrowheads="1"/>
          </p:cNvSpPr>
          <p:nvPr/>
        </p:nvSpPr>
        <p:spPr bwMode="auto">
          <a:xfrm>
            <a:off x="936625" y="255588"/>
            <a:ext cx="81772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endParaRPr lang="en-US">
              <a:cs typeface="DejaVu San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98756" y="204480"/>
            <a:ext cx="799449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How a bill becomes a law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Shape 1"/>
          <p:cNvSpPr txBox="1">
            <a:spLocks noChangeArrowheads="1"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1">
                <a:solidFill>
                  <a:srgbClr val="0070C0"/>
                </a:solidFill>
                <a:latin typeface="Calibri Light" pitchFamily="34" charset="0"/>
                <a:cs typeface="DejaVu Sans"/>
              </a:rPr>
              <a:t>Legislative Staff</a:t>
            </a:r>
            <a:endParaRPr lang="en-US">
              <a:solidFill>
                <a:srgbClr val="0070C0"/>
              </a:solidFill>
              <a:cs typeface="DejaVu Sans"/>
            </a:endParaRPr>
          </a:p>
        </p:txBody>
      </p:sp>
      <p:sp>
        <p:nvSpPr>
          <p:cNvPr id="73731" name="TextShape 2"/>
          <p:cNvSpPr txBox="1">
            <a:spLocks noChangeArrowheads="1"/>
          </p:cNvSpPr>
          <p:nvPr/>
        </p:nvSpPr>
        <p:spPr bwMode="auto">
          <a:xfrm>
            <a:off x="838200" y="1471613"/>
            <a:ext cx="10515600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Each senator – Legislative Aide and Administrative Assistant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Committee chairs – Legal Counsel and Committee Clerk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>
              <a:cs typeface="DejaVu Sans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Permanent Staff: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Bill Drafters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Fiscal Office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Legislative Research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Technology Center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Clerk of the Legislature’s office</a:t>
            </a:r>
            <a:endParaRPr lang="en-US">
              <a:cs typeface="DejaVu Sans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  <a:cs typeface="DejaVu Sans"/>
              </a:rPr>
              <a:t>Ombudsman’s office</a:t>
            </a:r>
            <a:endParaRPr lang="en-US">
              <a:cs typeface="DejaVu Sans"/>
            </a:endParaRPr>
          </a:p>
          <a:p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Shape 1"/>
          <p:cNvSpPr txBox="1">
            <a:spLocks noChangeArrowheads="1"/>
          </p:cNvSpPr>
          <p:nvPr/>
        </p:nvSpPr>
        <p:spPr bwMode="auto">
          <a:xfrm>
            <a:off x="819150" y="350838"/>
            <a:ext cx="1051401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9600">
                <a:solidFill>
                  <a:srgbClr val="C00000"/>
                </a:solidFill>
                <a:latin typeface="Calibri Light" pitchFamily="34" charset="0"/>
                <a:cs typeface="DejaVu Sans"/>
              </a:rPr>
              <a:t>Term Limits</a:t>
            </a:r>
            <a:endParaRPr lang="en-US">
              <a:cs typeface="DejaVu Sans"/>
            </a:endParaRPr>
          </a:p>
        </p:txBody>
      </p:sp>
      <p:sp>
        <p:nvSpPr>
          <p:cNvPr id="74755" name="TextShape 2"/>
          <p:cNvSpPr txBox="1">
            <a:spLocks noChangeArrowheads="1"/>
          </p:cNvSpPr>
          <p:nvPr/>
        </p:nvSpPr>
        <p:spPr bwMode="auto">
          <a:xfrm>
            <a:off x="831850" y="4589463"/>
            <a:ext cx="105156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5400">
                <a:solidFill>
                  <a:srgbClr val="8B8B8B"/>
                </a:solidFill>
                <a:latin typeface="Calibri" pitchFamily="34" charset="0"/>
                <a:cs typeface="DejaVu Sans"/>
              </a:rPr>
              <a:t>See Handout</a:t>
            </a:r>
            <a:endParaRPr lang="en-US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9920" y="1254240"/>
            <a:ext cx="2389680" cy="352188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13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42800" y="2359080"/>
            <a:ext cx="4150800" cy="306936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461</Words>
  <Application>Microsoft Office PowerPoint</Application>
  <PresentationFormat>Custom</PresentationFormat>
  <Paragraphs>120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DejaVu Sans</vt:lpstr>
      <vt:lpstr>Calibri</vt:lpstr>
      <vt:lpstr>Calibri Light</vt:lpstr>
      <vt:lpstr>Office Theme</vt:lpstr>
      <vt:lpstr>Office Theme</vt:lpstr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Lage, Laurie</dc:creator>
  <cp:lastModifiedBy>Carol_test</cp:lastModifiedBy>
  <cp:revision>10</cp:revision>
  <cp:lastPrinted>2014-11-19T22:46:30Z</cp:lastPrinted>
  <dcterms:modified xsi:type="dcterms:W3CDTF">2014-12-01T19:17:06Z</dcterms:modified>
</cp:coreProperties>
</file>